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6"/>
  </p:notesMasterIdLst>
  <p:sldIdLst>
    <p:sldId id="332" r:id="rId2"/>
    <p:sldId id="337" r:id="rId3"/>
    <p:sldId id="338" r:id="rId4"/>
    <p:sldId id="334" r:id="rId5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743" autoAdjust="0"/>
    <p:restoredTop sz="96404" autoAdjust="0"/>
  </p:normalViewPr>
  <p:slideViewPr>
    <p:cSldViewPr>
      <p:cViewPr varScale="1">
        <p:scale>
          <a:sx n="111" d="100"/>
          <a:sy n="111" d="100"/>
        </p:scale>
        <p:origin x="77" y="211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28.09.2021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28.09.2021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28.09.2021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906" y="284407"/>
            <a:ext cx="6275040" cy="493564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Информационная справка МБОУ №144 Советского района</a:t>
            </a:r>
            <a:br>
              <a:rPr lang="ru-RU" sz="1600" dirty="0" smtClean="0"/>
            </a:br>
            <a:r>
              <a:rPr lang="ru-RU" sz="1600" dirty="0" smtClean="0"/>
              <a:t>по проведенным мероприятиям в рамках Года родных языков и народного единства за сентябрь</a:t>
            </a:r>
            <a:r>
              <a:rPr lang="ru-RU" sz="1600" i="1" dirty="0" smtClean="0"/>
              <a:t> </a:t>
            </a:r>
            <a:r>
              <a:rPr lang="ru-RU" sz="1600" dirty="0" smtClean="0"/>
              <a:t>2021 года</a:t>
            </a:r>
            <a:endParaRPr lang="ru-RU" sz="16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4291437"/>
              </p:ext>
            </p:extLst>
          </p:nvPr>
        </p:nvGraphicFramePr>
        <p:xfrm>
          <a:off x="611557" y="1122873"/>
          <a:ext cx="8208913" cy="1085406"/>
        </p:xfrm>
        <a:graphic>
          <a:graphicData uri="http://schemas.openxmlformats.org/drawingml/2006/table">
            <a:tbl>
              <a:tblPr firstRow="1" firstCol="1" bandRow="1"/>
              <a:tblGrid>
                <a:gridCol w="1457658">
                  <a:extLst>
                    <a:ext uri="{9D8B030D-6E8A-4147-A177-3AD203B41FA5}">
                      <a16:colId xmlns:a16="http://schemas.microsoft.com/office/drawing/2014/main" val="3906029407"/>
                    </a:ext>
                  </a:extLst>
                </a:gridCol>
                <a:gridCol w="1150782">
                  <a:extLst>
                    <a:ext uri="{9D8B030D-6E8A-4147-A177-3AD203B41FA5}">
                      <a16:colId xmlns:a16="http://schemas.microsoft.com/office/drawing/2014/main" val="3306343756"/>
                    </a:ext>
                  </a:extLst>
                </a:gridCol>
                <a:gridCol w="1764533">
                  <a:extLst>
                    <a:ext uri="{9D8B030D-6E8A-4147-A177-3AD203B41FA5}">
                      <a16:colId xmlns:a16="http://schemas.microsoft.com/office/drawing/2014/main" val="3771351927"/>
                    </a:ext>
                  </a:extLst>
                </a:gridCol>
                <a:gridCol w="1687663">
                  <a:extLst>
                    <a:ext uri="{9D8B030D-6E8A-4147-A177-3AD203B41FA5}">
                      <a16:colId xmlns:a16="http://schemas.microsoft.com/office/drawing/2014/main" val="2382812083"/>
                    </a:ext>
                  </a:extLst>
                </a:gridCol>
                <a:gridCol w="2148277">
                  <a:extLst>
                    <a:ext uri="{9D8B030D-6E8A-4147-A177-3AD203B41FA5}">
                      <a16:colId xmlns:a16="http://schemas.microsoft.com/office/drawing/2014/main" val="768813405"/>
                    </a:ext>
                  </a:extLst>
                </a:gridCol>
              </a:tblGrid>
              <a:tr h="6372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ОУ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учащихся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мероприятий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(едини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от общего количества детей (%)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5947657"/>
                  </a:ext>
                </a:extLst>
              </a:tr>
              <a:tr h="3863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</a:t>
                      </a:r>
                      <a:r>
                        <a:rPr lang="tt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“Школа №144”</a:t>
                      </a: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913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995801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89954" y="1"/>
            <a:ext cx="2454045" cy="107063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1291152"/>
              </p:ext>
            </p:extLst>
          </p:nvPr>
        </p:nvGraphicFramePr>
        <p:xfrm>
          <a:off x="611557" y="2208281"/>
          <a:ext cx="8208914" cy="3204899"/>
        </p:xfrm>
        <a:graphic>
          <a:graphicData uri="http://schemas.openxmlformats.org/drawingml/2006/table">
            <a:tbl>
              <a:tblPr firstRow="1" firstCol="1" bandRow="1"/>
              <a:tblGrid>
                <a:gridCol w="1457659">
                  <a:extLst>
                    <a:ext uri="{9D8B030D-6E8A-4147-A177-3AD203B41FA5}">
                      <a16:colId xmlns:a16="http://schemas.microsoft.com/office/drawing/2014/main" val="4263517927"/>
                    </a:ext>
                  </a:extLst>
                </a:gridCol>
                <a:gridCol w="2071408">
                  <a:extLst>
                    <a:ext uri="{9D8B030D-6E8A-4147-A177-3AD203B41FA5}">
                      <a16:colId xmlns:a16="http://schemas.microsoft.com/office/drawing/2014/main" val="97294494"/>
                    </a:ext>
                  </a:extLst>
                </a:gridCol>
                <a:gridCol w="1457658">
                  <a:extLst>
                    <a:ext uri="{9D8B030D-6E8A-4147-A177-3AD203B41FA5}">
                      <a16:colId xmlns:a16="http://schemas.microsoft.com/office/drawing/2014/main" val="3239467607"/>
                    </a:ext>
                  </a:extLst>
                </a:gridCol>
                <a:gridCol w="3222189">
                  <a:extLst>
                    <a:ext uri="{9D8B030D-6E8A-4147-A177-3AD203B41FA5}">
                      <a16:colId xmlns:a16="http://schemas.microsoft.com/office/drawing/2014/main" val="1022173367"/>
                    </a:ext>
                  </a:extLst>
                </a:gridCol>
              </a:tblGrid>
              <a:tr h="62109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ОУ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мероприятие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Краткое описание 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1141137"/>
                  </a:ext>
                </a:extLst>
              </a:tr>
              <a:tr h="752511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 “Школа №144” 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Праздник 1 сентября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520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сентября - день знаний и праздник первого звонка. Это самый долгожданный день для тех, кто впервые переступит школьный порог. Это - праздник для первоклашек и выпускников.  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5598374"/>
                  </a:ext>
                </a:extLst>
              </a:tr>
              <a:tr h="12941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Всемирная акция “Татарча диктант” </a:t>
                      </a:r>
                    </a:p>
                    <a:p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Всемирная акция проверки </a:t>
                      </a:r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знаний по татарскому языку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629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347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3014558"/>
              </p:ext>
            </p:extLst>
          </p:nvPr>
        </p:nvGraphicFramePr>
        <p:xfrm>
          <a:off x="539553" y="252564"/>
          <a:ext cx="8280918" cy="4663960"/>
        </p:xfrm>
        <a:graphic>
          <a:graphicData uri="http://schemas.openxmlformats.org/drawingml/2006/table">
            <a:tbl>
              <a:tblPr firstRow="1" firstCol="1" bandRow="1"/>
              <a:tblGrid>
                <a:gridCol w="1596571">
                  <a:extLst>
                    <a:ext uri="{9D8B030D-6E8A-4147-A177-3AD203B41FA5}">
                      <a16:colId xmlns:a16="http://schemas.microsoft.com/office/drawing/2014/main" val="1336804802"/>
                    </a:ext>
                  </a:extLst>
                </a:gridCol>
                <a:gridCol w="2050880">
                  <a:extLst>
                    <a:ext uri="{9D8B030D-6E8A-4147-A177-3AD203B41FA5}">
                      <a16:colId xmlns:a16="http://schemas.microsoft.com/office/drawing/2014/main" val="387110931"/>
                    </a:ext>
                  </a:extLst>
                </a:gridCol>
                <a:gridCol w="1443211">
                  <a:extLst>
                    <a:ext uri="{9D8B030D-6E8A-4147-A177-3AD203B41FA5}">
                      <a16:colId xmlns:a16="http://schemas.microsoft.com/office/drawing/2014/main" val="3628466246"/>
                    </a:ext>
                  </a:extLst>
                </a:gridCol>
                <a:gridCol w="3190256">
                  <a:extLst>
                    <a:ext uri="{9D8B030D-6E8A-4147-A177-3AD203B41FA5}">
                      <a16:colId xmlns:a16="http://schemas.microsoft.com/office/drawing/2014/main" val="639325826"/>
                    </a:ext>
                  </a:extLst>
                </a:gridCol>
              </a:tblGrid>
              <a:tr h="5638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ОУ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Краткая информация о мероприятии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276032"/>
                  </a:ext>
                </a:extLst>
              </a:tr>
              <a:tr h="1315491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 “Школа №144” 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Флешмоб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«Х</a:t>
                      </a:r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әрәкәттә – бәрәкәт”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271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бульваре Фучика прошел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флешмоб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посвященный акции «Х</a:t>
                      </a:r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әрәкәттә – бәрәкәт”.Акөия проходила с блогерами 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@</a:t>
                      </a:r>
                      <a:r>
                        <a:rPr lang="en-US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tatar_malay</a:t>
                      </a:r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en-US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@</a:t>
                      </a:r>
                      <a:r>
                        <a:rPr lang="en-US" sz="14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aivazsabyrov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3560559"/>
                  </a:ext>
                </a:extLst>
              </a:tr>
              <a:tr h="16038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Праздник “Сөмбелә”  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Отмечается праздник в дни осеннего равноденствия, когда день и ночь длятся по 12 часов. Говорят, праздник 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Навруз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это начало весны, а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Сөмбелә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это месяц завершения осени, потому что в этот период уже должен быть собран весь урожай, земля подготовлена к весне.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5673726"/>
                  </a:ext>
                </a:extLst>
              </a:tr>
              <a:tr h="10681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Олимпиада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Олимпиада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по т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атарскому языку для учащихся русскоязычных групп школ с русским языком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2335047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59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0"/>
            <a:ext cx="2448272" cy="9022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205978"/>
            <a:ext cx="4896544" cy="42155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05978"/>
            <a:ext cx="4896544" cy="85725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9302513"/>
              </p:ext>
            </p:extLst>
          </p:nvPr>
        </p:nvGraphicFramePr>
        <p:xfrm>
          <a:off x="875840" y="1131590"/>
          <a:ext cx="7728608" cy="3744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2152">
                  <a:extLst>
                    <a:ext uri="{9D8B030D-6E8A-4147-A177-3AD203B41FA5}">
                      <a16:colId xmlns:a16="http://schemas.microsoft.com/office/drawing/2014/main" val="2099575471"/>
                    </a:ext>
                  </a:extLst>
                </a:gridCol>
                <a:gridCol w="1932152">
                  <a:extLst>
                    <a:ext uri="{9D8B030D-6E8A-4147-A177-3AD203B41FA5}">
                      <a16:colId xmlns:a16="http://schemas.microsoft.com/office/drawing/2014/main" val="155464059"/>
                    </a:ext>
                  </a:extLst>
                </a:gridCol>
                <a:gridCol w="1932152">
                  <a:extLst>
                    <a:ext uri="{9D8B030D-6E8A-4147-A177-3AD203B41FA5}">
                      <a16:colId xmlns:a16="http://schemas.microsoft.com/office/drawing/2014/main" val="311521374"/>
                    </a:ext>
                  </a:extLst>
                </a:gridCol>
                <a:gridCol w="1932152">
                  <a:extLst>
                    <a:ext uri="{9D8B030D-6E8A-4147-A177-3AD203B41FA5}">
                      <a16:colId xmlns:a16="http://schemas.microsoft.com/office/drawing/2014/main" val="882108926"/>
                    </a:ext>
                  </a:extLst>
                </a:gridCol>
              </a:tblGrid>
              <a:tr h="20031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5131909"/>
                  </a:ext>
                </a:extLst>
              </a:tr>
              <a:tr h="174131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9702193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15" name="Рисунок 14" descr="C:\Users\79270\Downloads\WhatsApp Image 2021-09-28 at 11.41.38.jpe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35" r="21281" b="18814"/>
          <a:stretch/>
        </p:blipFill>
        <p:spPr bwMode="auto">
          <a:xfrm>
            <a:off x="875840" y="1131589"/>
            <a:ext cx="1996568" cy="20162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C:\Users\79270\Desktop\WhatsApp Image 2021-09-28 at 11.41.42.jpe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408" y="1131590"/>
            <a:ext cx="1829554" cy="2016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01" y="3147812"/>
            <a:ext cx="2002707" cy="1728194"/>
          </a:xfrm>
          <a:prstGeom prst="rect">
            <a:avLst/>
          </a:prstGeom>
        </p:spPr>
      </p:pic>
      <p:pic>
        <p:nvPicPr>
          <p:cNvPr id="21" name="Рисунок 20" descr="https://saby.tatarstan.ru/file/news/761_n1573774_big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770" y="3139440"/>
            <a:ext cx="1986872" cy="1664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 descr="http://elabuga-rt.ru/images/uploads/news/2018/11/2/ea7fb0e2f9a38f678f4a76fe6a7da384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642" y="3155711"/>
            <a:ext cx="1900806" cy="1721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962" y="1114529"/>
            <a:ext cx="1996568" cy="2007850"/>
          </a:xfrm>
          <a:prstGeom prst="rect">
            <a:avLst/>
          </a:prstGeom>
        </p:spPr>
      </p:pic>
      <p:pic>
        <p:nvPicPr>
          <p:cNvPr id="25" name="Рисунок 24" descr="C:\Users\79270\Desktop\IMG-20210910-WA0011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1" y="1130809"/>
            <a:ext cx="1933281" cy="1991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https://kukmor.tatarstan.ru/file/old/news/DSC02217.jpg"/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0" t="4662" r="4438" b="7693"/>
          <a:stretch/>
        </p:blipFill>
        <p:spPr bwMode="auto">
          <a:xfrm>
            <a:off x="2887216" y="3164874"/>
            <a:ext cx="1836038" cy="17111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7439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</a:t>
            </a:r>
            <a:r>
              <a:rPr lang="ru-RU" sz="2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№144» </a:t>
            </a:r>
            <a:endParaRPr lang="ru-RU" sz="1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40968" y="1491630"/>
            <a:ext cx="3816424" cy="1800199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Хәрәкәттә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бәрәкәт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!»</a:t>
            </a:r>
            <a:r>
              <a:rPr lang="tt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4-конечная звезда 9"/>
          <p:cNvSpPr/>
          <p:nvPr/>
        </p:nvSpPr>
        <p:spPr>
          <a:xfrm>
            <a:off x="1226190" y="386894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71667" y="3579591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116699" y="3356433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4427984" y="3579591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386979" y="2634893"/>
            <a:ext cx="105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53484" y="75177"/>
            <a:ext cx="2067638" cy="902055"/>
          </a:xfrm>
          <a:prstGeom prst="rect">
            <a:avLst/>
          </a:prstGeom>
        </p:spPr>
      </p:pic>
      <p:sp>
        <p:nvSpPr>
          <p:cNvPr id="34" name="AutoShape 2" descr="blob:https://web.whatsapp.com/f7b91b5b-e084-431b-b35a-538eb70043f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AutoShape 4" descr="blob:https://web.whatsapp.com/f7b91b5b-e084-431b-b35a-538eb70043f9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" name="Рисунок 22" descr="C:\Users\79270\Downloads\WhatsApp Image 2021-09-28 at 11.22.52.jpe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5" t="5971" r="17070"/>
          <a:stretch/>
        </p:blipFill>
        <p:spPr bwMode="auto">
          <a:xfrm>
            <a:off x="6436871" y="2391729"/>
            <a:ext cx="2509262" cy="25556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5" name="Рисунок 24" descr="C:\Users\79270\Downloads\WhatsApp Image 2021-09-28 at 11.22.51.jpe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" t="13282" r="3372" b="12339"/>
          <a:stretch/>
        </p:blipFill>
        <p:spPr bwMode="auto">
          <a:xfrm>
            <a:off x="3092917" y="3291829"/>
            <a:ext cx="3343954" cy="16555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297" y="975162"/>
            <a:ext cx="2482766" cy="1398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96" y="3181481"/>
            <a:ext cx="2058910" cy="17800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32" r="8706"/>
          <a:stretch/>
        </p:blipFill>
        <p:spPr>
          <a:xfrm>
            <a:off x="755576" y="1813038"/>
            <a:ext cx="1985392" cy="1343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48665"/>
            <a:ext cx="2464357" cy="1406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5404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3800</TotalTime>
  <Words>180</Words>
  <Application>Microsoft Office PowerPoint</Application>
  <PresentationFormat>Экран (16:9)</PresentationFormat>
  <Paragraphs>48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2_Тема Office</vt:lpstr>
      <vt:lpstr>  Информационная справка МБОУ №144 Советского района по проведенным мероприятиям в рамках Года родных языков и народного единства за сентябрь 2021 года</vt:lpstr>
      <vt:lpstr>Презентация PowerPoint</vt:lpstr>
      <vt:lpstr>Презентация PowerPoint</vt:lpstr>
      <vt:lpstr>Советского района г.Казани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79270</cp:lastModifiedBy>
  <cp:revision>485</cp:revision>
  <cp:lastPrinted>2021-02-01T07:48:05Z</cp:lastPrinted>
  <dcterms:created xsi:type="dcterms:W3CDTF">2015-10-13T08:15:21Z</dcterms:created>
  <dcterms:modified xsi:type="dcterms:W3CDTF">2021-09-28T19:48:06Z</dcterms:modified>
</cp:coreProperties>
</file>